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 SemiBold"/>
      <p:regular r:id="rId24"/>
      <p:bold r:id="rId25"/>
      <p:italic r:id="rId26"/>
      <p:boldItalic r:id="rId27"/>
    </p:embeddedFont>
    <p:embeddedFont>
      <p:font typeface="Playfair Display"/>
      <p:regular r:id="rId28"/>
      <p:bold r:id="rId29"/>
      <p:italic r:id="rId30"/>
      <p:boldItalic r:id="rId31"/>
    </p:embeddedFont>
    <p:embeddedFont>
      <p:font typeface="Barlow Light"/>
      <p:regular r:id="rId32"/>
      <p:bold r:id="rId33"/>
      <p:italic r:id="rId34"/>
      <p:boldItalic r:id="rId35"/>
    </p:embeddedFont>
    <p:embeddedFont>
      <p:font typeface="Barlow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SemiBold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SemiBold-italic.fntdata"/><Relationship Id="rId25" Type="http://schemas.openxmlformats.org/officeDocument/2006/relationships/font" Target="fonts/RalewaySemiBold-bold.fntdata"/><Relationship Id="rId28" Type="http://schemas.openxmlformats.org/officeDocument/2006/relationships/font" Target="fonts/PlayfairDisplay-regular.fntdata"/><Relationship Id="rId27" Type="http://schemas.openxmlformats.org/officeDocument/2006/relationships/font" Target="fonts/Raleway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layfairDisplay-boldItalic.fntdata"/><Relationship Id="rId30" Type="http://schemas.openxmlformats.org/officeDocument/2006/relationships/font" Target="fonts/PlayfairDisplay-italic.fntdata"/><Relationship Id="rId11" Type="http://schemas.openxmlformats.org/officeDocument/2006/relationships/slide" Target="slides/slide6.xml"/><Relationship Id="rId33" Type="http://schemas.openxmlformats.org/officeDocument/2006/relationships/font" Target="fonts/BarlowLight-bold.fntdata"/><Relationship Id="rId10" Type="http://schemas.openxmlformats.org/officeDocument/2006/relationships/slide" Target="slides/slide5.xml"/><Relationship Id="rId32" Type="http://schemas.openxmlformats.org/officeDocument/2006/relationships/font" Target="fonts/BarlowLight-regular.fntdata"/><Relationship Id="rId13" Type="http://schemas.openxmlformats.org/officeDocument/2006/relationships/slide" Target="slides/slide8.xml"/><Relationship Id="rId35" Type="http://schemas.openxmlformats.org/officeDocument/2006/relationships/font" Target="fonts/Barlow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BarlowLight-italic.fntdata"/><Relationship Id="rId15" Type="http://schemas.openxmlformats.org/officeDocument/2006/relationships/slide" Target="slides/slide10.xml"/><Relationship Id="rId37" Type="http://schemas.openxmlformats.org/officeDocument/2006/relationships/font" Target="fonts/Barlow-bold.fntdata"/><Relationship Id="rId14" Type="http://schemas.openxmlformats.org/officeDocument/2006/relationships/slide" Target="slides/slide9.xml"/><Relationship Id="rId36" Type="http://schemas.openxmlformats.org/officeDocument/2006/relationships/font" Target="fonts/Barlow-regular.fntdata"/><Relationship Id="rId17" Type="http://schemas.openxmlformats.org/officeDocument/2006/relationships/slide" Target="slides/slide12.xml"/><Relationship Id="rId39" Type="http://schemas.openxmlformats.org/officeDocument/2006/relationships/font" Target="fonts/Barlow-boldItalic.fntdata"/><Relationship Id="rId16" Type="http://schemas.openxmlformats.org/officeDocument/2006/relationships/slide" Target="slides/slide11.xml"/><Relationship Id="rId38" Type="http://schemas.openxmlformats.org/officeDocument/2006/relationships/font" Target="fonts/Barlow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Anthony?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63805198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63805198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61f139b0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61f139b0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63805198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63805198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Matthieu P.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63805198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63805198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Matthieu P.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5e158d38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5e158d38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Matthieu P.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4f9e8108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4f9e8108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Notes: So another main goal we had this sprint, and towards the end of this semester was to test the capabilities of the network and get a baseline for what malware can affect it before securing it.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Wanted to test this during this sprint but did not get to it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Found off of github, very versatile and uses Python -&gt; infiltrate </a:t>
            </a:r>
            <a:r>
              <a:rPr lang="en"/>
              <a:t>network</a:t>
            </a:r>
            <a:r>
              <a:rPr lang="en"/>
              <a:t> and can kill antivirus software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Then it sends an email back to the user confirming a </a:t>
            </a:r>
            <a:r>
              <a:rPr lang="en"/>
              <a:t>compromise, which can be seen on the next slide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4f9e8108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4f9e8108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Along with </a:t>
            </a:r>
            <a:r>
              <a:rPr lang="en"/>
              <a:t>receiving</a:t>
            </a:r>
            <a:r>
              <a:rPr lang="en"/>
              <a:t> this confirmation, the user can then </a:t>
            </a:r>
            <a:r>
              <a:rPr lang="en"/>
              <a:t>receive</a:t>
            </a:r>
            <a:r>
              <a:rPr lang="en"/>
              <a:t> emails about passwords from the target computer and even gain access to critical file systems such as the MBR and make itself persistent in the system.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61f139b0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61f139b0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Overall we have set up a baseline of the network this smeester which will be combined into one system along with hardware next semester.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created a penetration testing toolkit which can be expounded upon at a later point and already has a variety of tools within it such as the MITM and trojan that can be modified for any purpose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Plan to look into even more threats next semester once the system has been hardened and secured more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Look into stronger forms of standards for testing to better document work done so far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 the funding </a:t>
            </a:r>
            <a:r>
              <a:rPr lang="en"/>
              <a:t>received</a:t>
            </a:r>
            <a:r>
              <a:rPr lang="en"/>
              <a:t> to buy a computer that will run as a main server for all parts of the aircraft domain network, as well as possibly by aircraft computer </a:t>
            </a:r>
            <a:r>
              <a:rPr lang="en"/>
              <a:t>components</a:t>
            </a:r>
            <a:r>
              <a:rPr lang="en"/>
              <a:t> to further test the capabilities of the system (network switch)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61f139b0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61f139b0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W.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And that is all…Any Questions?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61f139b0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1061f139b0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Anthony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61f139b0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061f139b0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fd1d8254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fd1d8254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of sprint 1-3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working on the ADSE, </a:t>
            </a:r>
            <a:r>
              <a:rPr lang="en"/>
              <a:t>consists</a:t>
            </a:r>
            <a:r>
              <a:rPr lang="en"/>
              <a:t> of: Configuring AISD, Developing pen testing kit, ctp with final product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progress in sprint 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Designed ADSE system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bare bones AISD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Progress in sprint 2: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Designed and developed components for penetration testing toolkit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Tested malware on our host-only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ADSE = Aircraft Domain Security </a:t>
            </a:r>
            <a:r>
              <a:rPr lang="en"/>
              <a:t>Enhancement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AISD = Aircraft Information Services Domain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55c26c0d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55c26c0d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Allen B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6380519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6380519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Anthony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4ac06fdc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4ac06fdc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Anthony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d1d8254a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d1d8254a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Anthony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f9e8108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f9e8108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 flipH="1" rot="-5400000">
            <a:off x="8675400" y="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37625" y="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2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75" y="4817075"/>
            <a:ext cx="9144000" cy="326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b="0" i="0" sz="4800" u="none" cap="none" strike="noStrik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b="0" i="0" sz="2000" u="none" cap="none" strike="noStrik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43725" y="4855503"/>
            <a:ext cx="1162199" cy="2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/>
        </p:nvSpPr>
        <p:spPr>
          <a:xfrm>
            <a:off x="3757350" y="4817072"/>
            <a:ext cx="16293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1592063" y="4817063"/>
            <a:ext cx="18288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Boeing Copyright 2020</a:t>
            </a:r>
            <a:endParaRPr b="0" i="0" sz="12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750788" y="4836288"/>
            <a:ext cx="18288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Boeing Copyright 2020</a:t>
            </a:r>
            <a:endParaRPr b="0" i="0" sz="12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hyperlink" Target="https://github.com/bettercap/bettercap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PushpenderIndia/technowhorse" TargetMode="External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johna143@my.erau.edu" TargetMode="External"/><Relationship Id="rId4" Type="http://schemas.openxmlformats.org/officeDocument/2006/relationships/hyperlink" Target="mailto:wilsot45@my.erau.edu" TargetMode="External"/><Relationship Id="rId10" Type="http://schemas.openxmlformats.org/officeDocument/2006/relationships/hyperlink" Target="mailto:santoj18@my.erau.edu" TargetMode="External"/><Relationship Id="rId9" Type="http://schemas.openxmlformats.org/officeDocument/2006/relationships/hyperlink" Target="mailto:gilmorc5@my.erau.edu" TargetMode="External"/><Relationship Id="rId5" Type="http://schemas.openxmlformats.org/officeDocument/2006/relationships/hyperlink" Target="mailto:privatm@my.erau.edu" TargetMode="External"/><Relationship Id="rId6" Type="http://schemas.openxmlformats.org/officeDocument/2006/relationships/hyperlink" Target="mailto:gorleym1@my.erau.edu" TargetMode="External"/><Relationship Id="rId7" Type="http://schemas.openxmlformats.org/officeDocument/2006/relationships/hyperlink" Target="mailto:stephj32@my.erau.edu" TargetMode="External"/><Relationship Id="rId8" Type="http://schemas.openxmlformats.org/officeDocument/2006/relationships/hyperlink" Target="mailto:biagetta@my.erau.ed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ctrTitle"/>
          </p:nvPr>
        </p:nvSpPr>
        <p:spPr>
          <a:xfrm>
            <a:off x="311700" y="1401050"/>
            <a:ext cx="8520600" cy="10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Aircraft Domain Security Enhancement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Demo: Sprint 3</a:t>
            </a:r>
            <a:endParaRPr sz="2400"/>
          </a:p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311700" y="2501950"/>
            <a:ext cx="8520600" cy="10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By: Group 6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32">
                <a:solidFill>
                  <a:schemeClr val="accent2"/>
                </a:solidFill>
              </a:rPr>
              <a:t>Anthony Johnson, Matthieu Privat, Charles Gilmore, Jacob Stephens, Allen Biagetti, Jorge Santos, Maxwell Gorley, and Max Wilson</a:t>
            </a:r>
            <a:endParaRPr sz="1432">
              <a:solidFill>
                <a:schemeClr val="accent2"/>
              </a:solidFill>
            </a:endParaRPr>
          </a:p>
        </p:txBody>
      </p:sp>
      <p:pic>
        <p:nvPicPr>
          <p:cNvPr id="40" name="Google Shape;4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29025"/>
            <a:ext cx="2743200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QEMU Emulated Network </a:t>
            </a:r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TAP device to set up isolated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VMs can talk to each other, but not to other networks or the Internet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Makes penetration testing much safer</a:t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250" y="2571738"/>
            <a:ext cx="570547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MITM Attack</a:t>
            </a:r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Conducted with Bettercap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ARP/DNS Spoofing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Targeted Packet Sniffing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Terminate Target Connectivity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Scripting (Caplets)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Plan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BetterCap to intercept, modify, and </a:t>
            </a:r>
            <a:r>
              <a:rPr lang="en"/>
              <a:t>disrupt</a:t>
            </a:r>
            <a:r>
              <a:rPr lang="en"/>
              <a:t> routines on the network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Bettercap 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Emulated Network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173" y="2123398"/>
            <a:ext cx="7563675" cy="1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311700" y="4157050"/>
            <a:ext cx="52839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Source Code Retrieved from: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Light"/>
                <a:ea typeface="Barlow Light"/>
                <a:cs typeface="Barlow Light"/>
                <a:sym typeface="Barlow Light"/>
                <a:hlinkClick r:id="rId4"/>
              </a:rPr>
              <a:t>https://github.com/bettercap/bettercap</a:t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Confidentiality</a:t>
            </a:r>
            <a:r>
              <a:rPr lang="en"/>
              <a:t> Test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7270"/>
            <a:ext cx="4537600" cy="10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" y="2559810"/>
            <a:ext cx="4538825" cy="10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" y="3702324"/>
            <a:ext cx="4537601" cy="83022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4659550" y="1629350"/>
            <a:ext cx="425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-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Create a .pcap file to store data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-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Launch Bettercap from the Attack Machine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4796725" y="2664025"/>
            <a:ext cx="425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-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Probe for IPs on network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-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Here we will see all devices on the aircraft’s network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4796725" y="3809638"/>
            <a:ext cx="425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-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Perform Sniffer’s setup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Barlow Light"/>
              <a:buChar char="-"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Begin spying on the targeted IP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3936250" y="2938875"/>
            <a:ext cx="594000" cy="66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625" y="2938875"/>
            <a:ext cx="1293600" cy="66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Confidentiality Test Cont.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1275"/>
            <a:ext cx="4316951" cy="246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925" y="1297150"/>
            <a:ext cx="4610077" cy="261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121798" y="1219450"/>
            <a:ext cx="663905" cy="4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438927" y="1152475"/>
            <a:ext cx="663905" cy="4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438919" y="1973812"/>
            <a:ext cx="2508700" cy="177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289025" y="1973799"/>
            <a:ext cx="2508700" cy="19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8975" y="116900"/>
            <a:ext cx="3604200" cy="11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“Technowhorse” RAT Trojan</a:t>
            </a:r>
            <a:endParaRPr sz="3500"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8975" y="4337950"/>
            <a:ext cx="65463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Source Code Retrieved from: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https://github.com/PushpenderIndia/technowhorse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625" y="0"/>
            <a:ext cx="5546376" cy="439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87675" y="1412525"/>
            <a:ext cx="3341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Goal: To pass 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through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 the Gate 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Access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 Point firewall and antimalware software to get into the host-only network. Once inside, check to see if the anti-virus software has been neutralized, then have the program send an email back to the user confirming the </a:t>
            </a:r>
            <a:r>
              <a:rPr lang="en">
                <a:latin typeface="Barlow Light"/>
                <a:ea typeface="Barlow Light"/>
                <a:cs typeface="Barlow Light"/>
                <a:sym typeface="Barlow Light"/>
              </a:rPr>
              <a:t>system was compromised. </a:t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107150" y="152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of the RAT</a:t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525" y="1354463"/>
            <a:ext cx="5348950" cy="24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arlow"/>
              <a:buChar char="●"/>
            </a:pPr>
            <a:r>
              <a:rPr lang="en" sz="2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Revising the emulated AISD network to pass first order security tests</a:t>
            </a:r>
            <a:endParaRPr sz="24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arlow"/>
              <a:buChar char="●"/>
            </a:pPr>
            <a:r>
              <a:rPr lang="en" sz="2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Seeking out more threats the exploit</a:t>
            </a:r>
            <a:endParaRPr sz="24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arlow"/>
              <a:buChar char="●"/>
            </a:pPr>
            <a:r>
              <a:rPr lang="en" sz="2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Investigating NIST standards to add more rigor to testing documents</a:t>
            </a:r>
            <a:endParaRPr sz="24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Barlow"/>
              <a:buChar char="●"/>
            </a:pPr>
            <a:r>
              <a:rPr lang="en" sz="24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Using funding to order hardware for final tests</a:t>
            </a:r>
            <a:endParaRPr sz="24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Anthony Johnson - Software Engineering: </a:t>
            </a:r>
            <a:r>
              <a:rPr lang="en" u="sng">
                <a:solidFill>
                  <a:schemeClr val="hlink"/>
                </a:solidFill>
                <a:hlinkClick r:id="rId3"/>
              </a:rPr>
              <a:t>johna143@my.erau.edu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Wilson - Computer Science: </a:t>
            </a:r>
            <a:r>
              <a:rPr lang="en" u="sng">
                <a:solidFill>
                  <a:schemeClr val="hlink"/>
                </a:solidFill>
                <a:hlinkClick r:id="rId4"/>
              </a:rPr>
              <a:t>wilsot45@my.erau.edu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Matthieu Privat - Computer Science: </a:t>
            </a:r>
            <a:r>
              <a:rPr lang="en" u="sng">
                <a:solidFill>
                  <a:schemeClr val="hlink"/>
                </a:solidFill>
                <a:hlinkClick r:id="rId5"/>
              </a:rPr>
              <a:t>privatm@my.erau.edu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Maxwell Gorley - Software Engineering: </a:t>
            </a:r>
            <a:r>
              <a:rPr lang="en" u="sng">
                <a:solidFill>
                  <a:schemeClr val="hlink"/>
                </a:solidFill>
                <a:hlinkClick r:id="rId6"/>
              </a:rPr>
              <a:t>gorleym1@my.erau.edu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 Stephens - Computer Science: </a:t>
            </a:r>
            <a:r>
              <a:rPr lang="en" u="sng">
                <a:solidFill>
                  <a:schemeClr val="hlink"/>
                </a:solidFill>
                <a:hlinkClick r:id="rId7"/>
              </a:rPr>
              <a:t>stephj32@my.erau.edu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Allen Biagetti - Electrical Engineering: </a:t>
            </a:r>
            <a:r>
              <a:rPr lang="en" u="sng">
                <a:solidFill>
                  <a:schemeClr val="hlink"/>
                </a:solidFill>
                <a:hlinkClick r:id="rId8"/>
              </a:rPr>
              <a:t>biagetta@my.erau.edu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Gilmore - Computer Engineering: </a:t>
            </a:r>
            <a:r>
              <a:rPr lang="en" u="sng">
                <a:solidFill>
                  <a:schemeClr val="hlink"/>
                </a:solidFill>
                <a:hlinkClick r:id="rId9"/>
              </a:rPr>
              <a:t>gilmorc5@my.erau.edu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Jorge Santos - Computer Engineering: </a:t>
            </a:r>
            <a:r>
              <a:rPr lang="en" u="sng">
                <a:solidFill>
                  <a:schemeClr val="hlink"/>
                </a:solidFill>
                <a:hlinkClick r:id="rId10"/>
              </a:rPr>
              <a:t>santoj18@my.erau.edu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How can an aircraft system domain be emulated and tested for cybersecurity?</a:t>
            </a:r>
            <a:endParaRPr sz="19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7" name="Google Shape;4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425" y="1605450"/>
            <a:ext cx="5039125" cy="27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QEMU Emulation</a:t>
            </a:r>
            <a:endParaRPr/>
          </a:p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QEMU+KVM &amp; Virt Manager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Benefits:</a:t>
            </a:r>
            <a:endParaRPr sz="23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QEMU Emulation supports a broader array of computer architectures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Can emulate hardware &amp; software unlike regular virtual machine softwares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Drawbacks:</a:t>
            </a:r>
            <a:endParaRPr sz="23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Limits development from hardware and access constraints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Difficult to </a:t>
            </a:r>
            <a:r>
              <a:rPr lang="en" sz="2100"/>
              <a:t>configure networking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Previous Progress</a:t>
            </a:r>
            <a:endParaRPr sz="4300"/>
          </a:p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311700" y="1285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0000"/>
                </a:solidFill>
              </a:rPr>
              <a:t>Aircraft Domain Security Enhancement (ADSE)</a:t>
            </a:r>
            <a:endParaRPr sz="26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600">
                <a:solidFill>
                  <a:srgbClr val="000000"/>
                </a:solidFill>
              </a:rPr>
              <a:t>Designed ADSE System Architecture</a:t>
            </a:r>
            <a:endParaRPr sz="26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600">
                <a:solidFill>
                  <a:srgbClr val="000000"/>
                </a:solidFill>
              </a:rPr>
              <a:t>Implemented </a:t>
            </a:r>
            <a:r>
              <a:rPr lang="en" sz="2600">
                <a:solidFill>
                  <a:srgbClr val="000000"/>
                </a:solidFill>
              </a:rPr>
              <a:t>Rudimentary</a:t>
            </a:r>
            <a:r>
              <a:rPr lang="en" sz="2600">
                <a:solidFill>
                  <a:srgbClr val="000000"/>
                </a:solidFill>
              </a:rPr>
              <a:t> AISD Network</a:t>
            </a:r>
            <a:endParaRPr sz="26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600">
                <a:solidFill>
                  <a:srgbClr val="000000"/>
                </a:solidFill>
              </a:rPr>
              <a:t>Developed Components for Penetration Testing toolkit</a:t>
            </a:r>
            <a:endParaRPr sz="26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600">
                <a:solidFill>
                  <a:srgbClr val="000000"/>
                </a:solidFill>
              </a:rPr>
              <a:t>Tested live malware on the host-only network</a:t>
            </a:r>
            <a:endParaRPr sz="2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311700" y="21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Project Timeline</a:t>
            </a:r>
            <a:endParaRPr sz="3600"/>
          </a:p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311700" y="783925"/>
            <a:ext cx="8520600" cy="39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Sprint 1: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Designed &amp; set up test nodes for basic files/communication between systems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TFTP Server, Gate Access Point, Printer, etc.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Sprint 2: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Start testing the network for communication and functionality on a more robust scale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Start pentesting toolkit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Researched packet sniffe</a:t>
            </a:r>
            <a:r>
              <a:rPr lang="en" sz="1400">
                <a:solidFill>
                  <a:srgbClr val="000000"/>
                </a:solidFill>
              </a:rPr>
              <a:t>r</a:t>
            </a:r>
            <a:r>
              <a:rPr lang="en" sz="1400">
                <a:solidFill>
                  <a:srgbClr val="000000"/>
                </a:solidFill>
              </a:rPr>
              <a:t> and MITM code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Researched trojan viruses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Designed Pentest Plan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Sprint 3: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Secure main system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Configured closed off internal network to test malware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Attempt to establish firewall and </a:t>
            </a:r>
            <a:r>
              <a:rPr lang="en" sz="1400">
                <a:solidFill>
                  <a:srgbClr val="000000"/>
                </a:solidFill>
              </a:rPr>
              <a:t>antivirus</a:t>
            </a:r>
            <a:r>
              <a:rPr lang="en" sz="1400">
                <a:solidFill>
                  <a:srgbClr val="000000"/>
                </a:solidFill>
              </a:rPr>
              <a:t> software (Didn’t reach)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Assemble Pentesting Toolkit Components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RAT Trojan - technowhorse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 sz="1400">
                <a:solidFill>
                  <a:srgbClr val="000000"/>
                </a:solidFill>
              </a:rPr>
              <a:t>MITM - Bettercap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title"/>
          </p:nvPr>
        </p:nvSpPr>
        <p:spPr>
          <a:xfrm>
            <a:off x="258975" y="-36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of AISD</a:t>
            </a:r>
            <a:endParaRPr/>
          </a:p>
        </p:txBody>
      </p:sp>
      <p:pic>
        <p:nvPicPr>
          <p:cNvPr id="71" name="Google Shape;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482" y="1138325"/>
            <a:ext cx="5402467" cy="35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268825" y="118675"/>
            <a:ext cx="51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System Architecture &amp; Breakdown</a:t>
            </a:r>
            <a:endParaRPr sz="3600"/>
          </a:p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108325" y="1458925"/>
            <a:ext cx="485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-"/>
            </a:pPr>
            <a:r>
              <a:rPr lang="en" sz="1900">
                <a:solidFill>
                  <a:srgbClr val="000000"/>
                </a:solidFill>
              </a:rPr>
              <a:t>Emulation of Aircraft Network System</a:t>
            </a:r>
            <a:endParaRPr sz="19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 sz="1900">
                <a:solidFill>
                  <a:srgbClr val="000000"/>
                </a:solidFill>
              </a:rPr>
              <a:t>QEMU virtualization</a:t>
            </a:r>
            <a:endParaRPr sz="19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 sz="1900">
                <a:solidFill>
                  <a:srgbClr val="000000"/>
                </a:solidFill>
              </a:rPr>
              <a:t>Multiple nodes implemented </a:t>
            </a:r>
            <a:endParaRPr sz="1900">
              <a:solidFill>
                <a:srgbClr val="000000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 sz="1900">
                <a:solidFill>
                  <a:srgbClr val="000000"/>
                </a:solidFill>
              </a:rPr>
              <a:t>Software &amp; hardware implementation</a:t>
            </a:r>
            <a:endParaRPr sz="19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-"/>
            </a:pPr>
            <a:r>
              <a:rPr lang="en" sz="1900">
                <a:solidFill>
                  <a:srgbClr val="000000"/>
                </a:solidFill>
              </a:rPr>
              <a:t>Penetration</a:t>
            </a:r>
            <a:r>
              <a:rPr lang="en" sz="1900">
                <a:solidFill>
                  <a:srgbClr val="000000"/>
                </a:solidFill>
              </a:rPr>
              <a:t> testing toolkit</a:t>
            </a:r>
            <a:endParaRPr sz="1900">
              <a:solidFill>
                <a:srgbClr val="000000"/>
              </a:solidFill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 sz="1900">
                <a:solidFill>
                  <a:srgbClr val="000000"/>
                </a:solidFill>
              </a:rPr>
              <a:t>Components developed in Python</a:t>
            </a:r>
            <a:endParaRPr sz="1900">
              <a:solidFill>
                <a:srgbClr val="000000"/>
              </a:solidFill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-"/>
            </a:pPr>
            <a:r>
              <a:rPr lang="en" sz="1900">
                <a:solidFill>
                  <a:srgbClr val="000000"/>
                </a:solidFill>
              </a:rPr>
              <a:t>ParrotSec &amp; Kali Linux 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Github Repository: mwils1426/CS-490</a:t>
            </a:r>
            <a:endParaRPr sz="1300">
              <a:solidFill>
                <a:srgbClr val="000000"/>
              </a:solidFill>
            </a:endParaRPr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575" y="691375"/>
            <a:ext cx="3382824" cy="40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Pentest Plan </a:t>
            </a:r>
            <a:endParaRPr/>
          </a:p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311700" y="1152475"/>
            <a:ext cx="505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Routines:</a:t>
            </a:r>
            <a:endParaRPr sz="17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700">
                <a:solidFill>
                  <a:srgbClr val="000000"/>
                </a:solidFill>
              </a:rPr>
              <a:t>Define all network nodes involved in a process</a:t>
            </a:r>
            <a:endParaRPr sz="17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700">
                <a:solidFill>
                  <a:srgbClr val="000000"/>
                </a:solidFill>
              </a:rPr>
              <a:t>Testing occurs between connection of nodes</a:t>
            </a:r>
            <a:endParaRPr sz="17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700">
                <a:solidFill>
                  <a:srgbClr val="000000"/>
                </a:solidFill>
              </a:rPr>
              <a:t>Testing involves verifying Confidentiality, Integrity, &amp; Availability </a:t>
            </a:r>
            <a:br>
              <a:rPr lang="en">
                <a:solidFill>
                  <a:srgbClr val="000000"/>
                </a:solidFill>
              </a:rPr>
            </a:br>
            <a:endParaRPr sz="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Example Routine: </a:t>
            </a:r>
            <a:r>
              <a:rPr lang="en" sz="1600">
                <a:solidFill>
                  <a:srgbClr val="000000"/>
                </a:solidFill>
              </a:rPr>
              <a:t>Maintenance Update (ZIP file)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 rotWithShape="1">
          <a:blip r:embed="rId3">
            <a:alphaModFix/>
          </a:blip>
          <a:srcRect b="-26789" l="0" r="0" t="26789"/>
          <a:stretch/>
        </p:blipFill>
        <p:spPr>
          <a:xfrm>
            <a:off x="231425" y="3255648"/>
            <a:ext cx="5212851" cy="11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800" y="445025"/>
            <a:ext cx="3382824" cy="40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AISD Network Testing</a:t>
            </a:r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13" y="119175"/>
            <a:ext cx="1797775" cy="17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5800" y="3244725"/>
            <a:ext cx="2167955" cy="1467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